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5">
  <p:sldMasterIdLst>
    <p:sldMasterId id="2147483668" r:id="rId1"/>
  </p:sldMasterIdLst>
  <p:notesMasterIdLst>
    <p:notesMasterId r:id="rId8"/>
  </p:notesMasterIdLst>
  <p:sldIdLst>
    <p:sldId id="258" r:id="rId2"/>
    <p:sldId id="261" r:id="rId3"/>
    <p:sldId id="259" r:id="rId4"/>
    <p:sldId id="264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7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A2F47-7BF4-40B6-A28A-21CD46A7A3C4}" type="datetimeFigureOut">
              <a:rPr lang="fr-FR" smtClean="0"/>
              <a:t>18/04/2025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3F21D-02D4-4B59-B221-D1D836ABEA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93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3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7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4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1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61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2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2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38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280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43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5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4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556591" y="243042"/>
            <a:ext cx="11181521" cy="6455932"/>
          </a:xfrm>
          <a:prstGeom prst="rect">
            <a:avLst/>
          </a:prstGeom>
          <a:solidFill>
            <a:schemeClr val="accent6"/>
          </a:solidFill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r-FR" dirty="0">
              <a:latin typeface="Lucida Bright" panose="02040602050505020304" pitchFamily="18" charset="0"/>
            </a:endParaRPr>
          </a:p>
          <a:p>
            <a:pPr algn="ctr"/>
            <a:endParaRPr lang="fr-FR" dirty="0">
              <a:latin typeface="Lucida Bright" panose="02040602050505020304" pitchFamily="18" charset="0"/>
            </a:endParaRPr>
          </a:p>
          <a:p>
            <a:pPr algn="ctr"/>
            <a:r>
              <a:rPr lang="fr-FR" u="sng" dirty="0">
                <a:latin typeface="Algerian" panose="04020705040A02060702" pitchFamily="82" charset="0"/>
              </a:rPr>
              <a:t>TOPIC:</a:t>
            </a:r>
          </a:p>
          <a:p>
            <a:pPr algn="ctr"/>
            <a:endParaRPr lang="en-US" sz="2100" dirty="0"/>
          </a:p>
          <a:p>
            <a:pPr algn="ctr"/>
            <a:endParaRPr lang="en-US" sz="2100" dirty="0"/>
          </a:p>
          <a:p>
            <a:pPr algn="ctr"/>
            <a:r>
              <a:rPr lang="en-US" sz="2100" dirty="0"/>
              <a:t> </a:t>
            </a:r>
            <a:r>
              <a:rPr lang="en-US" sz="2600" b="1" i="1" dirty="0">
                <a:latin typeface="Lucida Bright" panose="02040602050505020304" pitchFamily="18" charset="0"/>
              </a:rPr>
              <a:t>Strategies for Societal Inclusion and Policy Reforms </a:t>
            </a:r>
            <a:r>
              <a:rPr lang="en-US" sz="2600" b="1" dirty="0">
                <a:latin typeface="Lucida Bright" panose="02040602050505020304" pitchFamily="18" charset="0"/>
              </a:rPr>
              <a:t>–</a:t>
            </a:r>
          </a:p>
          <a:p>
            <a:pPr algn="just"/>
            <a:endParaRPr lang="fr-FR" b="1" dirty="0">
              <a:latin typeface="Lucida Bright" panose="02040602050505020304" pitchFamily="18" charset="0"/>
            </a:endParaRPr>
          </a:p>
          <a:p>
            <a:pPr algn="ctr"/>
            <a:r>
              <a:rPr lang="fr-FR" b="1" i="1" dirty="0">
                <a:latin typeface="Lucida Bright" panose="02040602050505020304" pitchFamily="18" charset="0"/>
              </a:rPr>
              <a:t> </a:t>
            </a:r>
            <a:r>
              <a:rPr lang="fr-FR" sz="1800" b="1" i="1" dirty="0">
                <a:latin typeface="Lucida Bright" panose="02040602050505020304" pitchFamily="18" charset="0"/>
              </a:rPr>
              <a:t>by Mr NTOCKO MBELLA Parfait</a:t>
            </a:r>
          </a:p>
          <a:p>
            <a:pPr algn="ctr"/>
            <a:r>
              <a:rPr lang="fr-FR" sz="1800" b="1" i="1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ucida Bright" panose="02040602050505020304" pitchFamily="18" charset="0"/>
              </a:rPr>
              <a:t>Psychologist</a:t>
            </a:r>
            <a:r>
              <a:rPr lang="fr-FR" sz="1800" b="1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ucida Bright" panose="02040602050505020304" pitchFamily="18" charset="0"/>
              </a:rPr>
              <a:t> </a:t>
            </a:r>
          </a:p>
          <a:p>
            <a:pPr algn="ctr"/>
            <a:r>
              <a:rPr lang="fr-FR" sz="1800" b="1" i="1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ucida Bright" panose="02040602050505020304" pitchFamily="18" charset="0"/>
              </a:rPr>
              <a:t>University</a:t>
            </a:r>
            <a:r>
              <a:rPr lang="fr-FR" sz="1800" b="1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ucida Bright" panose="02040602050505020304" pitchFamily="18" charset="0"/>
              </a:rPr>
              <a:t> of douala-</a:t>
            </a:r>
          </a:p>
          <a:p>
            <a:pPr algn="ctr"/>
            <a:r>
              <a:rPr lang="fr-FR" sz="1800" b="1" i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ucida Bright" panose="02040602050505020304" pitchFamily="18" charset="0"/>
              </a:rPr>
              <a:t>CAMEROON</a:t>
            </a:r>
            <a:endParaRPr lang="fr-FR" sz="18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174213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0" y="2906486"/>
            <a:ext cx="11806487" cy="332014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OBJECTIVE: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1-transform living </a:t>
            </a:r>
            <a:r>
              <a:rPr lang="fr-F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environments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fr-F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adapt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them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the </a:t>
            </a:r>
            <a:r>
              <a:rPr lang="fr-F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diversity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accessibility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fr-F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individuals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-2make people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disabilities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enjoy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like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live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discrimination in all areas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regardless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disbilities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92756" y="108857"/>
            <a:ext cx="11806487" cy="1796144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INCLUSION: Integration of a person or a group of people, ending a situation of exclusion</a:t>
            </a:r>
          </a:p>
        </p:txBody>
      </p:sp>
    </p:spTree>
    <p:extLst>
      <p:ext uri="{BB962C8B-B14F-4D97-AF65-F5344CB8AC3E}">
        <p14:creationId xmlns:p14="http://schemas.microsoft.com/office/powerpoint/2010/main" val="414669483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18661" y="3534770"/>
            <a:ext cx="4230808" cy="849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br>
              <a:rPr lang="fr-FR" sz="3200" dirty="0"/>
            </a:br>
            <a:endParaRPr lang="en-US" sz="1400" b="1" dirty="0">
              <a:solidFill>
                <a:prstClr val="black"/>
              </a:solidFill>
              <a:latin typeface="Lucida Bright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13">
            <a:extLst>
              <a:ext uri="{FF2B5EF4-FFF2-40B4-BE49-F238E27FC236}">
                <a16:creationId xmlns:a16="http://schemas.microsoft.com/office/drawing/2014/main" id="{71B97722-18DF-47D3-97D0-4BE25D13F3EA}"/>
              </a:ext>
            </a:extLst>
          </p:cNvPr>
          <p:cNvSpPr/>
          <p:nvPr/>
        </p:nvSpPr>
        <p:spPr>
          <a:xfrm>
            <a:off x="161517" y="105515"/>
            <a:ext cx="11728174" cy="111034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POLICIES TO PROMOTE ACCESSIBILITY AND EQUAL OPPORTUNITIES</a:t>
            </a:r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7E278AD7-C783-416C-B512-FD91602F34BA}"/>
              </a:ext>
            </a:extLst>
          </p:cNvPr>
          <p:cNvSpPr txBox="1">
            <a:spLocks/>
          </p:cNvSpPr>
          <p:nvPr/>
        </p:nvSpPr>
        <p:spPr>
          <a:xfrm>
            <a:off x="318686" y="2245464"/>
            <a:ext cx="11413835" cy="8497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/>
              <a:t>2- </a:t>
            </a:r>
            <a:r>
              <a:rPr lang="fr-FR" sz="2400" b="1" dirty="0">
                <a:latin typeface="Lucida Bright" panose="02040602050505020304" pitchFamily="18" charset="0"/>
              </a:rPr>
              <a:t>Inclusive </a:t>
            </a:r>
            <a:r>
              <a:rPr lang="fr-FR" sz="2400" b="1" dirty="0" err="1">
                <a:latin typeface="Lucida Bright" panose="02040602050505020304" pitchFamily="18" charset="0"/>
              </a:rPr>
              <a:t>education</a:t>
            </a:r>
            <a:r>
              <a:rPr lang="fr-FR" sz="2400" dirty="0">
                <a:latin typeface="Lucida Bright" panose="02040602050505020304" pitchFamily="18" charset="0"/>
              </a:rPr>
              <a:t>: </a:t>
            </a:r>
            <a:r>
              <a:rPr lang="fr-FR" sz="2200" cap="none" dirty="0" err="1">
                <a:latin typeface="Lucida Bright" panose="02040602050505020304" pitchFamily="18" charset="0"/>
              </a:rPr>
              <a:t>integrate</a:t>
            </a:r>
            <a:r>
              <a:rPr lang="fr-FR" sz="2200" cap="none" dirty="0">
                <a:latin typeface="Lucida Bright" panose="02040602050505020304" pitchFamily="18" charset="0"/>
              </a:rPr>
              <a:t> </a:t>
            </a:r>
            <a:r>
              <a:rPr lang="fr-FR" sz="2200" cap="none" dirty="0" err="1">
                <a:latin typeface="Lucida Bright" panose="02040602050505020304" pitchFamily="18" charset="0"/>
              </a:rPr>
              <a:t>children</a:t>
            </a:r>
            <a:r>
              <a:rPr lang="fr-FR" sz="2200" cap="none" dirty="0">
                <a:latin typeface="Lucida Bright" panose="02040602050505020304" pitchFamily="18" charset="0"/>
              </a:rPr>
              <a:t>  </a:t>
            </a:r>
            <a:r>
              <a:rPr lang="fr-FR" sz="2200" cap="none" dirty="0" err="1">
                <a:latin typeface="Lucida Bright" panose="02040602050505020304" pitchFamily="18" charset="0"/>
              </a:rPr>
              <a:t>into</a:t>
            </a:r>
            <a:r>
              <a:rPr lang="fr-FR" sz="2200" cap="none" dirty="0">
                <a:latin typeface="Lucida Bright" panose="02040602050505020304" pitchFamily="18" charset="0"/>
              </a:rPr>
              <a:t> </a:t>
            </a:r>
            <a:r>
              <a:rPr lang="fr-FR" sz="2200" cap="none" dirty="0" err="1">
                <a:latin typeface="Lucida Bright" panose="02040602050505020304" pitchFamily="18" charset="0"/>
              </a:rPr>
              <a:t>ordinary</a:t>
            </a:r>
            <a:r>
              <a:rPr lang="fr-FR" sz="2200" cap="none" dirty="0">
                <a:latin typeface="Lucida Bright" panose="02040602050505020304" pitchFamily="18" charset="0"/>
              </a:rPr>
              <a:t> </a:t>
            </a:r>
            <a:r>
              <a:rPr lang="fr-FR" sz="2200" cap="none" dirty="0" err="1">
                <a:latin typeface="Lucida Bright" panose="02040602050505020304" pitchFamily="18" charset="0"/>
              </a:rPr>
              <a:t>schools</a:t>
            </a:r>
            <a:r>
              <a:rPr lang="fr-FR" sz="2200" cap="none" dirty="0">
                <a:latin typeface="Lucida Bright" panose="02040602050505020304" pitchFamily="18" charset="0"/>
              </a:rPr>
              <a:t> - </a:t>
            </a:r>
            <a:r>
              <a:rPr lang="fr-FR" sz="2200" cap="none" dirty="0" err="1">
                <a:latin typeface="Lucida Bright" panose="02040602050505020304" pitchFamily="18" charset="0"/>
              </a:rPr>
              <a:t>adapt</a:t>
            </a:r>
            <a:r>
              <a:rPr lang="fr-FR" sz="2200" cap="none" dirty="0">
                <a:latin typeface="Lucida Bright" panose="02040602050505020304" pitchFamily="18" charset="0"/>
              </a:rPr>
              <a:t> </a:t>
            </a:r>
            <a:r>
              <a:rPr lang="fr-FR" sz="2200" cap="none" dirty="0" err="1">
                <a:latin typeface="Lucida Bright" panose="02040602050505020304" pitchFamily="18" charset="0"/>
              </a:rPr>
              <a:t>teaching</a:t>
            </a:r>
            <a:r>
              <a:rPr lang="fr-FR" sz="2200" cap="none" dirty="0">
                <a:latin typeface="Lucida Bright" panose="02040602050505020304" pitchFamily="18" charset="0"/>
              </a:rPr>
              <a:t> </a:t>
            </a:r>
            <a:r>
              <a:rPr lang="fr-FR" sz="2200" cap="none" dirty="0" err="1">
                <a:latin typeface="Lucida Bright" panose="02040602050505020304" pitchFamily="18" charset="0"/>
              </a:rPr>
              <a:t>methods</a:t>
            </a:r>
            <a:r>
              <a:rPr lang="fr-FR" sz="2200" cap="none" dirty="0">
                <a:latin typeface="Lucida Bright" panose="02040602050505020304" pitchFamily="18" charset="0"/>
              </a:rPr>
              <a:t>,- values ​​of </a:t>
            </a:r>
            <a:r>
              <a:rPr lang="fr-FR" sz="2200" cap="none" dirty="0" err="1">
                <a:latin typeface="Lucida Bright" panose="02040602050505020304" pitchFamily="18" charset="0"/>
              </a:rPr>
              <a:t>diversity</a:t>
            </a:r>
            <a:r>
              <a:rPr lang="fr-FR" sz="2200" cap="none" dirty="0">
                <a:latin typeface="Lucida Bright" panose="02040602050505020304" pitchFamily="18" charset="0"/>
              </a:rPr>
              <a:t> and inclusion</a:t>
            </a:r>
            <a:r>
              <a:rPr lang="fr-FR" sz="3000" dirty="0">
                <a:latin typeface="Lucida Bright" panose="02040602050505020304" pitchFamily="18" charset="0"/>
              </a:rPr>
              <a:t>.</a:t>
            </a:r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AF165FE6-5659-4C83-B66B-AA957C386BDA}"/>
              </a:ext>
            </a:extLst>
          </p:cNvPr>
          <p:cNvSpPr txBox="1">
            <a:spLocks/>
          </p:cNvSpPr>
          <p:nvPr/>
        </p:nvSpPr>
        <p:spPr>
          <a:xfrm>
            <a:off x="363798" y="1308545"/>
            <a:ext cx="11399948" cy="8085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000" b="1" dirty="0">
                <a:latin typeface="Lucida Bright" panose="02040602050505020304" pitchFamily="18" charset="0"/>
              </a:rPr>
              <a:t>1-access to public </a:t>
            </a:r>
            <a:r>
              <a:rPr lang="fr-FR" sz="2000" b="1" dirty="0" err="1">
                <a:latin typeface="Lucida Bright" panose="02040602050505020304" pitchFamily="18" charset="0"/>
              </a:rPr>
              <a:t>spaces</a:t>
            </a:r>
            <a:r>
              <a:rPr lang="fr-FR" sz="2000" cap="none" dirty="0">
                <a:latin typeface="Lucida Bright" panose="02040602050505020304" pitchFamily="18" charset="0"/>
              </a:rPr>
              <a:t>:  </a:t>
            </a:r>
            <a:r>
              <a:rPr lang="fr-FR" sz="2000" cap="none" dirty="0" err="1">
                <a:latin typeface="Lucida Bright" panose="02040602050505020304" pitchFamily="18" charset="0"/>
              </a:rPr>
              <a:t>general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access</a:t>
            </a:r>
            <a:r>
              <a:rPr lang="fr-FR" sz="2000" cap="none" dirty="0">
                <a:latin typeface="Lucida Bright" panose="02040602050505020304" pitchFamily="18" charset="0"/>
              </a:rPr>
              <a:t> to public </a:t>
            </a:r>
            <a:r>
              <a:rPr lang="fr-FR" sz="2000" cap="none" dirty="0" err="1">
                <a:latin typeface="Lucida Bright" panose="02040602050505020304" pitchFamily="18" charset="0"/>
              </a:rPr>
              <a:t>spaces</a:t>
            </a:r>
            <a:r>
              <a:rPr lang="fr-FR" sz="2000" cap="none" dirty="0">
                <a:latin typeface="Lucida Bright" panose="02040602050505020304" pitchFamily="18" charset="0"/>
              </a:rPr>
              <a:t>, transportation,  buildings for people </a:t>
            </a:r>
            <a:r>
              <a:rPr lang="fr-FR" sz="2000" cap="none" dirty="0" err="1">
                <a:latin typeface="Lucida Bright" panose="02040602050505020304" pitchFamily="18" charset="0"/>
              </a:rPr>
              <a:t>with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disabilities</a:t>
            </a:r>
            <a:r>
              <a:rPr lang="fr-FR" sz="2000" b="1" cap="none" dirty="0">
                <a:latin typeface="Lucida Bright" panose="02040602050505020304" pitchFamily="18" charset="0"/>
              </a:rPr>
              <a:t>; </a:t>
            </a:r>
            <a:endParaRPr lang="fr-FR" sz="2000" b="1" dirty="0">
              <a:latin typeface="Lucida Bright" panose="02040602050505020304" pitchFamily="18" charset="0"/>
            </a:endParaRP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F42E857C-9897-46F3-B1BC-42DA63C8BF9A}"/>
              </a:ext>
            </a:extLst>
          </p:cNvPr>
          <p:cNvSpPr txBox="1">
            <a:spLocks/>
          </p:cNvSpPr>
          <p:nvPr/>
        </p:nvSpPr>
        <p:spPr>
          <a:xfrm>
            <a:off x="363798" y="3177996"/>
            <a:ext cx="11413835" cy="8085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000" dirty="0">
                <a:latin typeface="Lucida Bright" panose="02040602050505020304" pitchFamily="18" charset="0"/>
              </a:rPr>
              <a:t>3- </a:t>
            </a:r>
            <a:r>
              <a:rPr lang="fr-FR" sz="2000" b="1" dirty="0">
                <a:latin typeface="Lucida Bright" panose="02040602050505020304" pitchFamily="18" charset="0"/>
              </a:rPr>
              <a:t>Inclusive </a:t>
            </a:r>
            <a:r>
              <a:rPr lang="fr-FR" sz="2000" b="1" dirty="0" err="1">
                <a:latin typeface="Lucida Bright" panose="02040602050505020304" pitchFamily="18" charset="0"/>
              </a:rPr>
              <a:t>employment</a:t>
            </a:r>
            <a:r>
              <a:rPr lang="fr-FR" sz="2000" dirty="0">
                <a:latin typeface="Lucida Bright" panose="02040602050505020304" pitchFamily="18" charset="0"/>
              </a:rPr>
              <a:t>: 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recruitment</a:t>
            </a:r>
            <a:r>
              <a:rPr lang="fr-FR" sz="2000" cap="none" dirty="0">
                <a:latin typeface="Lucida Bright" panose="02040602050505020304" pitchFamily="18" charset="0"/>
              </a:rPr>
              <a:t> by </a:t>
            </a:r>
            <a:r>
              <a:rPr lang="fr-FR" sz="2000" cap="none" dirty="0" err="1">
                <a:latin typeface="Lucida Bright" panose="02040602050505020304" pitchFamily="18" charset="0"/>
              </a:rPr>
              <a:t>companies</a:t>
            </a:r>
            <a:r>
              <a:rPr lang="fr-FR" sz="2000" cap="none" dirty="0">
                <a:latin typeface="Lucida Bright" panose="02040602050505020304" pitchFamily="18" charset="0"/>
              </a:rPr>
              <a:t> - </a:t>
            </a:r>
            <a:r>
              <a:rPr lang="fr-FR" sz="2000" cap="none" dirty="0" err="1">
                <a:latin typeface="Lucida Bright" panose="02040602050505020304" pitchFamily="18" charset="0"/>
              </a:rPr>
              <a:t>adapt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workplaces</a:t>
            </a:r>
            <a:r>
              <a:rPr lang="fr-FR" sz="2000" cap="none" dirty="0">
                <a:latin typeface="Lucida Bright" panose="02040602050505020304" pitchFamily="18" charset="0"/>
              </a:rPr>
              <a:t>,- </a:t>
            </a:r>
            <a:r>
              <a:rPr lang="fr-FR" sz="2000" cap="none" dirty="0" err="1">
                <a:latin typeface="Lucida Bright" panose="02040602050505020304" pitchFamily="18" charset="0"/>
              </a:rPr>
              <a:t>financial</a:t>
            </a:r>
            <a:r>
              <a:rPr lang="fr-FR" sz="2000" cap="none" dirty="0">
                <a:latin typeface="Lucida Bright" panose="02040602050505020304" pitchFamily="18" charset="0"/>
              </a:rPr>
              <a:t> and </a:t>
            </a:r>
            <a:r>
              <a:rPr lang="fr-FR" sz="2000" cap="none" dirty="0" err="1">
                <a:latin typeface="Lucida Bright" panose="02040602050505020304" pitchFamily="18" charset="0"/>
              </a:rPr>
              <a:t>material</a:t>
            </a:r>
            <a:r>
              <a:rPr lang="fr-FR" sz="2000" cap="none" dirty="0">
                <a:latin typeface="Lucida Bright" panose="02040602050505020304" pitchFamily="18" charset="0"/>
              </a:rPr>
              <a:t> support programs.</a:t>
            </a:r>
            <a:endParaRPr lang="fr-FR" sz="2000" dirty="0">
              <a:latin typeface="Lucida Bright" panose="02040602050505020304" pitchFamily="18" charset="0"/>
            </a:endParaRP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1EE24D0E-508F-462B-B324-EF7106D8E70E}"/>
              </a:ext>
            </a:extLst>
          </p:cNvPr>
          <p:cNvSpPr txBox="1">
            <a:spLocks/>
          </p:cNvSpPr>
          <p:nvPr/>
        </p:nvSpPr>
        <p:spPr>
          <a:xfrm>
            <a:off x="318686" y="4137319"/>
            <a:ext cx="11399948" cy="808547"/>
          </a:xfrm>
          <a:prstGeom prst="rect">
            <a:avLst/>
          </a:prstGeom>
          <a:solidFill>
            <a:srgbClr val="00B0F0"/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000" b="1" dirty="0">
                <a:latin typeface="Lucida Bright" panose="02040602050505020304" pitchFamily="18" charset="0"/>
              </a:rPr>
              <a:t>4- </a:t>
            </a:r>
            <a:r>
              <a:rPr lang="fr-FR" sz="2000" b="1" dirty="0" err="1">
                <a:latin typeface="Lucida Bright" panose="02040602050505020304" pitchFamily="18" charset="0"/>
              </a:rPr>
              <a:t>Awareness-raising</a:t>
            </a:r>
            <a:r>
              <a:rPr lang="fr-FR" sz="2000" b="1" dirty="0">
                <a:latin typeface="Lucida Bright" panose="02040602050505020304" pitchFamily="18" charset="0"/>
              </a:rPr>
              <a:t> and training</a:t>
            </a:r>
            <a:r>
              <a:rPr lang="fr-FR" sz="2000" dirty="0">
                <a:latin typeface="Lucida Bright" panose="02040602050505020304" pitchFamily="18" charset="0"/>
              </a:rPr>
              <a:t>: 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awareness-raising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campaigns</a:t>
            </a:r>
            <a:r>
              <a:rPr lang="fr-FR" sz="2000" cap="none" dirty="0">
                <a:latin typeface="Lucida Bright" panose="02040602050505020304" pitchFamily="18" charset="0"/>
              </a:rPr>
              <a:t> -training sessions ,  </a:t>
            </a:r>
            <a:r>
              <a:rPr lang="fr-FR" sz="2000" cap="none" dirty="0" err="1">
                <a:latin typeface="Lucida Bright" panose="02040602050505020304" pitchFamily="18" charset="0"/>
              </a:rPr>
              <a:t>Vocational</a:t>
            </a:r>
            <a:r>
              <a:rPr lang="fr-FR" sz="2000" cap="none" dirty="0">
                <a:latin typeface="Lucida Bright" panose="02040602050505020304" pitchFamily="18" charset="0"/>
              </a:rPr>
              <a:t> training programs </a:t>
            </a:r>
            <a:r>
              <a:rPr lang="fr-FR" sz="2000" dirty="0">
                <a:latin typeface="Lucida Bright" panose="02040602050505020304" pitchFamily="18" charset="0"/>
              </a:rPr>
              <a:t>.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31A07DD1-39C4-49EF-AC09-EB9718BC4146}"/>
              </a:ext>
            </a:extLst>
          </p:cNvPr>
          <p:cNvSpPr txBox="1">
            <a:spLocks/>
          </p:cNvSpPr>
          <p:nvPr/>
        </p:nvSpPr>
        <p:spPr>
          <a:xfrm>
            <a:off x="161517" y="5111363"/>
            <a:ext cx="11714287" cy="6935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000" b="1" dirty="0">
                <a:latin typeface="Lucida Bright" panose="02040602050505020304" pitchFamily="18" charset="0"/>
              </a:rPr>
              <a:t>5- Civic participation</a:t>
            </a:r>
            <a:r>
              <a:rPr lang="fr-FR" sz="2000" dirty="0">
                <a:latin typeface="Lucida Bright" panose="02040602050505020304" pitchFamily="18" charset="0"/>
              </a:rPr>
              <a:t>:</a:t>
            </a:r>
            <a:r>
              <a:rPr lang="fr-FR" sz="2000" cap="none" dirty="0">
                <a:latin typeface="Lucida Bright" panose="02040602050505020304" pitchFamily="18" charset="0"/>
              </a:rPr>
              <a:t>  </a:t>
            </a:r>
            <a:r>
              <a:rPr lang="fr-FR" sz="2000" cap="none" dirty="0" err="1">
                <a:latin typeface="Lucida Bright" panose="02040602050505020304" pitchFamily="18" charset="0"/>
              </a:rPr>
              <a:t>representation</a:t>
            </a:r>
            <a:r>
              <a:rPr lang="fr-FR" sz="2000" cap="none" dirty="0">
                <a:latin typeface="Lucida Bright" panose="02040602050505020304" pitchFamily="18" charset="0"/>
              </a:rPr>
              <a:t> of people </a:t>
            </a:r>
            <a:r>
              <a:rPr lang="fr-FR" sz="2000" cap="none" dirty="0" err="1">
                <a:latin typeface="Lucida Bright" panose="02040602050505020304" pitchFamily="18" charset="0"/>
              </a:rPr>
              <a:t>with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disabilities</a:t>
            </a:r>
            <a:r>
              <a:rPr lang="fr-FR" sz="2000" cap="none" dirty="0">
                <a:latin typeface="Lucida Bright" panose="02040602050505020304" pitchFamily="18" charset="0"/>
              </a:rPr>
              <a:t> in </a:t>
            </a:r>
            <a:r>
              <a:rPr lang="fr-FR" sz="2000" cap="none" dirty="0" err="1">
                <a:latin typeface="Lucida Bright" panose="02040602050505020304" pitchFamily="18" charset="0"/>
              </a:rPr>
              <a:t>political</a:t>
            </a:r>
            <a:r>
              <a:rPr lang="fr-FR" sz="2000" cap="none" dirty="0">
                <a:latin typeface="Lucida Bright" panose="02040602050505020304" pitchFamily="18" charset="0"/>
              </a:rPr>
              <a:t> parties</a:t>
            </a:r>
            <a:r>
              <a:rPr lang="fr-FR" sz="2000" dirty="0">
                <a:latin typeface="Lucida Bright" panose="02040602050505020304" pitchFamily="18" charset="0"/>
              </a:rPr>
              <a:t> 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1E59FA5E-B9A3-4269-97F8-3F8AC809CEB0}"/>
              </a:ext>
            </a:extLst>
          </p:cNvPr>
          <p:cNvSpPr txBox="1">
            <a:spLocks/>
          </p:cNvSpPr>
          <p:nvPr/>
        </p:nvSpPr>
        <p:spPr>
          <a:xfrm>
            <a:off x="245800" y="5924724"/>
            <a:ext cx="11714287" cy="6935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000" b="1" dirty="0">
                <a:latin typeface="Lucida Bright" panose="02040602050505020304" pitchFamily="18" charset="0"/>
              </a:rPr>
              <a:t>6-Anti-discrimination </a:t>
            </a:r>
            <a:r>
              <a:rPr lang="fr-FR" sz="2000" b="1" dirty="0" err="1">
                <a:latin typeface="Lucida Bright" panose="02040602050505020304" pitchFamily="18" charset="0"/>
              </a:rPr>
              <a:t>legislation</a:t>
            </a:r>
            <a:r>
              <a:rPr lang="fr-FR" sz="2000" dirty="0" err="1">
                <a:latin typeface="Lucida Bright" panose="02040602050505020304" pitchFamily="18" charset="0"/>
              </a:rPr>
              <a:t>:</a:t>
            </a:r>
            <a:r>
              <a:rPr lang="fr-FR" sz="2000" cap="none" dirty="0" err="1">
                <a:latin typeface="Lucida Bright" panose="02040602050505020304" pitchFamily="18" charset="0"/>
              </a:rPr>
              <a:t>laws</a:t>
            </a:r>
            <a:r>
              <a:rPr lang="fr-FR" sz="2000" cap="none" dirty="0">
                <a:latin typeface="Lucida Bright" panose="02040602050505020304" pitchFamily="18" charset="0"/>
              </a:rPr>
              <a:t> to </a:t>
            </a:r>
            <a:r>
              <a:rPr lang="fr-FR" sz="2000" cap="none" dirty="0" err="1">
                <a:latin typeface="Lucida Bright" panose="02040602050505020304" pitchFamily="18" charset="0"/>
              </a:rPr>
              <a:t>prohibit</a:t>
            </a:r>
            <a:r>
              <a:rPr lang="fr-FR" sz="2000" cap="none" dirty="0">
                <a:latin typeface="Lucida Bright" panose="02040602050505020304" pitchFamily="18" charset="0"/>
              </a:rPr>
              <a:t> discrimination </a:t>
            </a:r>
            <a:r>
              <a:rPr lang="fr-FR" sz="2000" cap="none" dirty="0" err="1">
                <a:latin typeface="Lucida Bright" panose="02040602050505020304" pitchFamily="18" charset="0"/>
              </a:rPr>
              <a:t>against</a:t>
            </a:r>
            <a:r>
              <a:rPr lang="fr-FR" sz="2000" cap="none" dirty="0">
                <a:latin typeface="Lucida Bright" panose="02040602050505020304" pitchFamily="18" charset="0"/>
              </a:rPr>
              <a:t> people </a:t>
            </a:r>
            <a:r>
              <a:rPr lang="fr-FR" sz="2000" cap="none" dirty="0" err="1">
                <a:latin typeface="Lucida Bright" panose="02040602050505020304" pitchFamily="18" charset="0"/>
              </a:rPr>
              <a:t>with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disabilities</a:t>
            </a:r>
            <a:endParaRPr lang="fr-FR" sz="20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527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115172" y="20637"/>
            <a:ext cx="10131425" cy="87629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r-FR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34600" y="353556"/>
            <a:ext cx="11714287" cy="17039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fr-FR" dirty="0"/>
          </a:p>
          <a:p>
            <a:pPr algn="ctr">
              <a:lnSpc>
                <a:spcPct val="120000"/>
              </a:lnSpc>
            </a:pPr>
            <a:r>
              <a:rPr lang="fr-FR" dirty="0"/>
              <a:t> </a:t>
            </a:r>
            <a:r>
              <a:rPr lang="en-US" sz="3100" b="1" dirty="0">
                <a:latin typeface="Lucida Bright" panose="02040602050505020304" pitchFamily="18" charset="0"/>
              </a:rPr>
              <a:t>Strengthening disability rights through legal frameworks</a:t>
            </a:r>
            <a:r>
              <a:rPr lang="en-US" sz="3100" dirty="0"/>
              <a:t>. 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A90191DC-3C8B-4B89-AE4C-C1B76603AC55}"/>
              </a:ext>
            </a:extLst>
          </p:cNvPr>
          <p:cNvSpPr txBox="1">
            <a:spLocks/>
          </p:cNvSpPr>
          <p:nvPr/>
        </p:nvSpPr>
        <p:spPr>
          <a:xfrm>
            <a:off x="929714" y="2542099"/>
            <a:ext cx="10246597" cy="544522"/>
          </a:xfrm>
          <a:prstGeom prst="rect">
            <a:avLst/>
          </a:prstGeom>
          <a:solidFill>
            <a:srgbClr val="FFC000"/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just">
              <a:spcBef>
                <a:spcPts val="0"/>
              </a:spcBef>
            </a:pPr>
            <a:r>
              <a:rPr lang="fr-FR" sz="2000" cap="none" dirty="0">
                <a:latin typeface="Lucida Bright" panose="02040602050505020304" pitchFamily="18" charset="0"/>
              </a:rPr>
              <a:t>Convention on the </a:t>
            </a:r>
            <a:r>
              <a:rPr lang="fr-FR" sz="2000" cap="none" dirty="0" err="1">
                <a:latin typeface="Lucida Bright" panose="02040602050505020304" pitchFamily="18" charset="0"/>
              </a:rPr>
              <a:t>Rights</a:t>
            </a:r>
            <a:r>
              <a:rPr lang="fr-FR" sz="2000" cap="none" dirty="0">
                <a:latin typeface="Lucida Bright" panose="02040602050505020304" pitchFamily="18" charset="0"/>
              </a:rPr>
              <a:t> of </a:t>
            </a:r>
            <a:r>
              <a:rPr lang="fr-FR" sz="2000" cap="none" dirty="0" err="1">
                <a:latin typeface="Lucida Bright" panose="02040602050505020304" pitchFamily="18" charset="0"/>
              </a:rPr>
              <a:t>Persons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with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Disabilities</a:t>
            </a:r>
            <a:r>
              <a:rPr lang="fr-FR" sz="2000" cap="none" dirty="0">
                <a:latin typeface="Lucida Bright" panose="02040602050505020304" pitchFamily="18" charset="0"/>
              </a:rPr>
              <a:t> (CRPD), in </a:t>
            </a:r>
            <a:r>
              <a:rPr lang="fr-FR" sz="2000" cap="none" dirty="0" err="1">
                <a:latin typeface="Lucida Bright" panose="02040602050505020304" pitchFamily="18" charset="0"/>
              </a:rPr>
              <a:t>December</a:t>
            </a:r>
            <a:r>
              <a:rPr lang="fr-FR" sz="2000" cap="none" dirty="0">
                <a:latin typeface="Lucida Bright" panose="02040602050505020304" pitchFamily="18" charset="0"/>
              </a:rPr>
              <a:t> 2006</a:t>
            </a:r>
            <a:r>
              <a:rPr lang="fr-FR" sz="2000" dirty="0">
                <a:latin typeface="Lucida Bright" panose="02040602050505020304" pitchFamily="18" charset="0"/>
              </a:rPr>
              <a:t>, </a:t>
            </a:r>
            <a:endParaRPr lang="fr-FR" sz="2000" b="1" cap="none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ucida Bright" panose="02040602050505020304" pitchFamily="18" charset="0"/>
              <a:ea typeface="+mn-ea"/>
              <a:cs typeface="+mn-cs"/>
            </a:endParaRP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0A1851E9-51D2-4A44-9860-64A07B2DA80A}"/>
              </a:ext>
            </a:extLst>
          </p:cNvPr>
          <p:cNvSpPr txBox="1">
            <a:spLocks/>
          </p:cNvSpPr>
          <p:nvPr/>
        </p:nvSpPr>
        <p:spPr>
          <a:xfrm>
            <a:off x="312058" y="3620809"/>
            <a:ext cx="11636829" cy="9353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fr-FR" sz="2000" cap="none" dirty="0">
                <a:latin typeface="Lucida Bright" panose="02040602050505020304" pitchFamily="18" charset="0"/>
              </a:rPr>
              <a:t>The Action plan (2006-2015) of The  </a:t>
            </a:r>
            <a:r>
              <a:rPr lang="fr-FR" sz="2000" cap="none" dirty="0" err="1">
                <a:latin typeface="Lucida Bright" panose="02040602050505020304" pitchFamily="18" charset="0"/>
              </a:rPr>
              <a:t>European</a:t>
            </a:r>
            <a:r>
              <a:rPr lang="fr-FR" sz="2000" cap="none" dirty="0">
                <a:latin typeface="Lucida Bright" panose="02040602050505020304" pitchFamily="18" charset="0"/>
              </a:rPr>
              <a:t>  Council for people </a:t>
            </a:r>
            <a:r>
              <a:rPr lang="fr-FR" sz="2000" cap="none" dirty="0" err="1">
                <a:latin typeface="Lucida Bright" panose="02040602050505020304" pitchFamily="18" charset="0"/>
              </a:rPr>
              <a:t>with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disabilities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cap="none" dirty="0" err="1">
                <a:latin typeface="Lucida Bright" panose="02040602050505020304" pitchFamily="18" charset="0"/>
              </a:rPr>
              <a:t>adopted</a:t>
            </a:r>
            <a:r>
              <a:rPr lang="fr-FR" sz="2000" cap="none" dirty="0">
                <a:latin typeface="Lucida Bright" panose="02040602050505020304" pitchFamily="18" charset="0"/>
              </a:rPr>
              <a:t> by the </a:t>
            </a:r>
            <a:r>
              <a:rPr lang="fr-FR" sz="2000" cap="none" dirty="0" err="1">
                <a:latin typeface="Lucida Bright" panose="02040602050505020304" pitchFamily="18" charset="0"/>
              </a:rPr>
              <a:t>recommendation</a:t>
            </a:r>
            <a:r>
              <a:rPr lang="fr-FR" sz="2000" cap="none" dirty="0">
                <a:latin typeface="Lucida Bright" panose="02040602050505020304" pitchFamily="18" charset="0"/>
              </a:rPr>
              <a:t> of the Council of </a:t>
            </a:r>
            <a:r>
              <a:rPr lang="fr-FR" sz="2000" cap="none" dirty="0" err="1">
                <a:latin typeface="Lucida Bright" panose="02040602050505020304" pitchFamily="18" charset="0"/>
              </a:rPr>
              <a:t>Ministers</a:t>
            </a:r>
            <a:endParaRPr lang="fr-FR" sz="2000" b="1" cap="none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ucida Bright" panose="02040602050505020304" pitchFamily="18" charset="0"/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529C1260-E598-4C07-8299-1C95DC01AF0C}"/>
              </a:ext>
            </a:extLst>
          </p:cNvPr>
          <p:cNvSpPr txBox="1">
            <a:spLocks/>
          </p:cNvSpPr>
          <p:nvPr/>
        </p:nvSpPr>
        <p:spPr>
          <a:xfrm>
            <a:off x="234599" y="5305859"/>
            <a:ext cx="11636829" cy="727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000" cap="none" dirty="0" err="1">
                <a:latin typeface="Lucida Bright" panose="02040602050505020304" pitchFamily="18" charset="0"/>
              </a:rPr>
              <a:t>Disability</a:t>
            </a:r>
            <a:r>
              <a:rPr lang="fr-FR" sz="2000" cap="none" dirty="0">
                <a:latin typeface="Lucida Bright" panose="02040602050505020304" pitchFamily="18" charset="0"/>
              </a:rPr>
              <a:t> Inclusion Policy and </a:t>
            </a:r>
            <a:r>
              <a:rPr lang="fr-FR" sz="2000" cap="none" dirty="0" err="1">
                <a:latin typeface="Lucida Bright" panose="02040602050505020304" pitchFamily="18" charset="0"/>
              </a:rPr>
              <a:t>Strategy</a:t>
            </a:r>
            <a:r>
              <a:rPr lang="fr-FR" sz="2000" cap="none" dirty="0">
                <a:latin typeface="Lucida Bright" panose="02040602050505020304" pitchFamily="18" charset="0"/>
              </a:rPr>
              <a:t> (DIPAS) </a:t>
            </a:r>
            <a:r>
              <a:rPr lang="fr-FR" sz="2000" cap="none" dirty="0" err="1">
                <a:latin typeface="Lucida Bright" panose="02040602050505020304" pitchFamily="18" charset="0"/>
              </a:rPr>
              <a:t>developed</a:t>
            </a:r>
            <a:r>
              <a:rPr lang="fr-FR" sz="2000" cap="none" dirty="0">
                <a:latin typeface="Lucida Bright" panose="02040602050505020304" pitchFamily="18" charset="0"/>
              </a:rPr>
              <a:t>  by UNICEF</a:t>
            </a:r>
            <a:endParaRPr lang="fr-FR" sz="2000" b="1" cap="none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84756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>
            <a:extLst>
              <a:ext uri="{FF2B5EF4-FFF2-40B4-BE49-F238E27FC236}">
                <a16:creationId xmlns:a16="http://schemas.microsoft.com/office/drawing/2014/main" id="{8877D08C-7305-40DE-BE7A-B014DA5A511B}"/>
              </a:ext>
            </a:extLst>
          </p:cNvPr>
          <p:cNvSpPr txBox="1">
            <a:spLocks/>
          </p:cNvSpPr>
          <p:nvPr/>
        </p:nvSpPr>
        <p:spPr>
          <a:xfrm>
            <a:off x="376976" y="403604"/>
            <a:ext cx="11636829" cy="13604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3200" b="1" dirty="0">
                <a:latin typeface="Lucida Bright" panose="02040602050505020304" pitchFamily="18" charset="0"/>
              </a:rPr>
              <a:t>com</a:t>
            </a:r>
            <a:r>
              <a:rPr lang="en-US" sz="3200" b="1" dirty="0">
                <a:latin typeface="Lucida Bright" panose="02040602050505020304" pitchFamily="18" charset="0"/>
              </a:rPr>
              <a:t>munity-based initiatives for inclusion and empowerment 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A0453F9-C9CC-45C9-A7A7-40EED7167038}"/>
              </a:ext>
            </a:extLst>
          </p:cNvPr>
          <p:cNvSpPr txBox="1">
            <a:spLocks/>
          </p:cNvSpPr>
          <p:nvPr/>
        </p:nvSpPr>
        <p:spPr>
          <a:xfrm rot="10800000" flipV="1">
            <a:off x="877954" y="2544707"/>
            <a:ext cx="10733078" cy="143691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fr-FR" sz="2000" b="1" cap="none" dirty="0">
                <a:latin typeface="Lucida Bright" panose="02040602050505020304" pitchFamily="18" charset="0"/>
              </a:rPr>
              <a:t>-T</a:t>
            </a:r>
            <a:r>
              <a:rPr lang="fr-FR" sz="2000" cap="none" dirty="0">
                <a:latin typeface="Lucida Bright" panose="02040602050505020304" pitchFamily="18" charset="0"/>
              </a:rPr>
              <a:t>raining </a:t>
            </a:r>
            <a:r>
              <a:rPr lang="fr-FR" sz="2000" b="1" cap="none" dirty="0">
                <a:latin typeface="Lucida Bright" panose="02040602050505020304" pitchFamily="18" charset="0"/>
              </a:rPr>
              <a:t>P</a:t>
            </a:r>
            <a:r>
              <a:rPr lang="fr-FR" sz="2000" cap="none" dirty="0">
                <a:latin typeface="Lucida Bright" panose="02040602050505020304" pitchFamily="18" charset="0"/>
              </a:rPr>
              <a:t>rogram for the </a:t>
            </a:r>
            <a:r>
              <a:rPr lang="fr-FR" sz="2000" b="1" cap="none" dirty="0" err="1">
                <a:latin typeface="Lucida Bright" panose="02040602050505020304" pitchFamily="18" charset="0"/>
              </a:rPr>
              <a:t>Strengthening</a:t>
            </a:r>
            <a:r>
              <a:rPr lang="fr-FR" sz="2000" cap="none" dirty="0">
                <a:latin typeface="Lucida Bright" panose="02040602050505020304" pitchFamily="18" charset="0"/>
              </a:rPr>
              <a:t> of the </a:t>
            </a:r>
            <a:r>
              <a:rPr lang="fr-FR" sz="2000" b="1" cap="none" dirty="0" err="1">
                <a:latin typeface="Lucida Bright" panose="02040602050505020304" pitchFamily="18" charset="0"/>
              </a:rPr>
              <a:t>E</a:t>
            </a:r>
            <a:r>
              <a:rPr lang="fr-FR" sz="2000" cap="none" dirty="0" err="1">
                <a:latin typeface="Lucida Bright" panose="02040602050505020304" pitchFamily="18" charset="0"/>
              </a:rPr>
              <a:t>conomic</a:t>
            </a:r>
            <a:r>
              <a:rPr lang="fr-FR" sz="2000" b="1" cap="none" dirty="0">
                <a:latin typeface="Lucida Bright" panose="02040602050505020304" pitchFamily="18" charset="0"/>
              </a:rPr>
              <a:t> Autonomy </a:t>
            </a:r>
            <a:r>
              <a:rPr lang="fr-FR" sz="2000" cap="none" dirty="0">
                <a:latin typeface="Lucida Bright" panose="02040602050505020304" pitchFamily="18" charset="0"/>
              </a:rPr>
              <a:t>of </a:t>
            </a:r>
            <a:r>
              <a:rPr lang="fr-FR" sz="2000" b="1" cap="none" dirty="0">
                <a:latin typeface="Lucida Bright" panose="02040602050505020304" pitchFamily="18" charset="0"/>
              </a:rPr>
              <a:t>R</a:t>
            </a:r>
            <a:r>
              <a:rPr lang="fr-FR" sz="2000" cap="none" dirty="0">
                <a:latin typeface="Lucida Bright" panose="02040602050505020304" pitchFamily="18" charset="0"/>
              </a:rPr>
              <a:t>ural </a:t>
            </a:r>
            <a:r>
              <a:rPr lang="fr-FR" sz="2000" b="1" cap="none" dirty="0">
                <a:latin typeface="Lucida Bright" panose="02040602050505020304" pitchFamily="18" charset="0"/>
              </a:rPr>
              <a:t>P</a:t>
            </a:r>
            <a:r>
              <a:rPr lang="fr-FR" sz="2000" cap="none" dirty="0">
                <a:latin typeface="Lucida Bright" panose="02040602050505020304" pitchFamily="18" charset="0"/>
              </a:rPr>
              <a:t>opulations </a:t>
            </a:r>
            <a:r>
              <a:rPr lang="fr-FR" sz="2000" b="1" cap="none" dirty="0">
                <a:latin typeface="Lucida Bright" panose="02040602050505020304" pitchFamily="18" charset="0"/>
              </a:rPr>
              <a:t>(TREE) </a:t>
            </a:r>
            <a:r>
              <a:rPr lang="fr-FR" sz="2000" cap="none" dirty="0">
                <a:latin typeface="Lucida Bright" panose="02040602050505020304" pitchFamily="18" charset="0"/>
              </a:rPr>
              <a:t>in </a:t>
            </a:r>
            <a:r>
              <a:rPr lang="fr-FR" sz="2000" b="1" cap="none" dirty="0">
                <a:latin typeface="Lucida Bright" panose="02040602050505020304" pitchFamily="18" charset="0"/>
              </a:rPr>
              <a:t>Burkina Faso</a:t>
            </a:r>
            <a:r>
              <a:rPr lang="fr-FR" sz="2000" cap="none" dirty="0">
                <a:latin typeface="Lucida Bright" panose="02040602050505020304" pitchFamily="18" charset="0"/>
              </a:rPr>
              <a:t>, in collaboration </a:t>
            </a:r>
            <a:r>
              <a:rPr lang="fr-FR" sz="2000" cap="none" dirty="0" err="1">
                <a:latin typeface="Lucida Bright" panose="02040602050505020304" pitchFamily="18" charset="0"/>
              </a:rPr>
              <a:t>with</a:t>
            </a:r>
            <a:r>
              <a:rPr lang="fr-FR" sz="2000" cap="none" dirty="0">
                <a:latin typeface="Lucida Bright" panose="02040602050505020304" pitchFamily="18" charset="0"/>
              </a:rPr>
              <a:t> the International Labor </a:t>
            </a:r>
            <a:r>
              <a:rPr lang="fr-FR" sz="2000" cap="none" dirty="0" err="1">
                <a:latin typeface="Lucida Bright" panose="02040602050505020304" pitchFamily="18" charset="0"/>
              </a:rPr>
              <a:t>Organization’s</a:t>
            </a:r>
            <a:r>
              <a:rPr lang="fr-FR" sz="2000" cap="none" dirty="0">
                <a:latin typeface="Lucida Bright" panose="02040602050505020304" pitchFamily="18" charset="0"/>
              </a:rPr>
              <a:t> </a:t>
            </a:r>
            <a:r>
              <a:rPr lang="fr-FR" sz="2000" b="1" cap="none" dirty="0">
                <a:latin typeface="Lucida Bright" panose="02040602050505020304" pitchFamily="18" charset="0"/>
              </a:rPr>
              <a:t>(ILO) </a:t>
            </a:r>
            <a:endParaRPr lang="fr-FR" sz="2000" b="1" cap="none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ucida Bright" panose="020406020505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2908ADD-ABB0-42F1-AD72-DB86FBB492B3}"/>
              </a:ext>
            </a:extLst>
          </p:cNvPr>
          <p:cNvSpPr txBox="1">
            <a:spLocks/>
          </p:cNvSpPr>
          <p:nvPr/>
        </p:nvSpPr>
        <p:spPr>
          <a:xfrm>
            <a:off x="877955" y="4282756"/>
            <a:ext cx="10733077" cy="11738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fr-FR" dirty="0"/>
              <a:t>-</a:t>
            </a:r>
            <a:r>
              <a:rPr lang="fr-FR" sz="2100" cap="none" dirty="0">
                <a:latin typeface="Lucida Bright" panose="02040602050505020304" pitchFamily="18" charset="0"/>
              </a:rPr>
              <a:t>Action plan for the inclusion of people </a:t>
            </a:r>
            <a:r>
              <a:rPr lang="fr-FR" sz="2100" cap="none" dirty="0" err="1">
                <a:latin typeface="Lucida Bright" panose="02040602050505020304" pitchFamily="18" charset="0"/>
              </a:rPr>
              <a:t>with</a:t>
            </a:r>
            <a:r>
              <a:rPr lang="fr-FR" sz="2100" cap="none" dirty="0">
                <a:latin typeface="Lucida Bright" panose="02040602050505020304" pitchFamily="18" charset="0"/>
              </a:rPr>
              <a:t> </a:t>
            </a:r>
            <a:r>
              <a:rPr lang="fr-FR" sz="2100" cap="none" dirty="0" err="1">
                <a:latin typeface="Lucida Bright" panose="02040602050505020304" pitchFamily="18" charset="0"/>
              </a:rPr>
              <a:t>disabilities</a:t>
            </a:r>
            <a:r>
              <a:rPr lang="fr-FR" sz="2100" cap="none" dirty="0">
                <a:latin typeface="Lucida Bright" panose="02040602050505020304" pitchFamily="18" charset="0"/>
              </a:rPr>
              <a:t> (PAIPSH) in CANADA</a:t>
            </a:r>
            <a:endParaRPr lang="fr-FR" sz="21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92430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D3A5934-9F9E-45F7-92C1-B053374942E2}"/>
              </a:ext>
            </a:extLst>
          </p:cNvPr>
          <p:cNvSpPr txBox="1">
            <a:spLocks/>
          </p:cNvSpPr>
          <p:nvPr/>
        </p:nvSpPr>
        <p:spPr>
          <a:xfrm>
            <a:off x="941686" y="714886"/>
            <a:ext cx="10131425" cy="376759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b">
            <a:prstTxWarp prst="textWave1">
              <a:avLst>
                <a:gd name="adj1" fmla="val 12500"/>
                <a:gd name="adj2" fmla="val 883"/>
              </a:avLst>
            </a:prstTxWarp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80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Arial Black" pitchFamily="34" charset="0"/>
              </a:rPr>
              <a:t>THANK YOU  FOR YOUR ATTENTION</a:t>
            </a:r>
            <a:endParaRPr lang="fr-FR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41713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</TotalTime>
  <Words>300</Words>
  <Application>Microsoft Office PowerPoint</Application>
  <PresentationFormat>Grand écran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Algerian</vt:lpstr>
      <vt:lpstr>Arial</vt:lpstr>
      <vt:lpstr>Arial Black</vt:lpstr>
      <vt:lpstr>Calibri</vt:lpstr>
      <vt:lpstr>Calibri Light</vt:lpstr>
      <vt:lpstr>Lucida Bright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UNIVERSITE DE DOUALA       ENSET     DEPARTEMENT D’ECONOMIE SOCIALE ET FAMILIALE</dc:title>
  <dc:creator>fanta.ibrahima@yahoo.com</dc:creator>
  <cp:lastModifiedBy>user</cp:lastModifiedBy>
  <cp:revision>128</cp:revision>
  <dcterms:created xsi:type="dcterms:W3CDTF">2018-11-20T22:52:32Z</dcterms:created>
  <dcterms:modified xsi:type="dcterms:W3CDTF">2025-04-18T17:14:04Z</dcterms:modified>
</cp:coreProperties>
</file>