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D3B19-72ED-4D57-AB93-CEFEB078EA2B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1CAA4-76B4-4F74-9939-5AA1E6CD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81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0400-63D3-4146-A808-D14C040FCEDE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3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38A13-6864-45D1-A0E6-C88C52CC1E73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3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8F92A-5E34-46FD-9445-624493AAF0A3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D67F-118A-4B63-81CF-7B50BA1C2516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2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D43E-CC01-4D41-ADCE-EC0B68E71C8C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37C3-3F97-4D1D-A999-165402F4017E}" type="datetime1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6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A207B-86E1-403A-939C-BAFF38022388}" type="datetime1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57F4-AEBD-4ABD-91E9-53035E87BCBE}" type="datetime1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8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0D52-021A-4B3B-989B-95DF4DF7C833}" type="datetime1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4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4FF34-7635-4B1E-84C1-C67CA14C7418}" type="datetime1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3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D21A-D069-44C0-9C46-353CCCACEB5A}" type="datetime1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2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25DD-2DD7-4C64-B323-1009371A1382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9FA35-F3C3-40C9-B168-57338AE36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89595"/>
            <a:ext cx="9559636" cy="729673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3600" b="1" dirty="0">
                <a:solidFill>
                  <a:schemeClr val="bg1"/>
                </a:solidFill>
                <a:latin typeface="+mn-lt"/>
              </a:rPr>
              <a:t>Key Challenges in Embracing Disability Identity 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17818"/>
            <a:ext cx="9144000" cy="123998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smtClean="0"/>
              <a:t>Assoc. Prof. Jean Baptiste Sagahutu </a:t>
            </a:r>
          </a:p>
          <a:p>
            <a:r>
              <a:rPr lang="en-US" dirty="0" smtClean="0"/>
              <a:t>University of Rwanda College of Medicine and Health Sciences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FE292-B958-4B17-A2DD-46BE4330BC86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7491" y="176129"/>
            <a:ext cx="7379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THE AFRICAN HEALTH REHABILITATION SUMMIT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854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>
          <a:xfrm>
            <a:off x="1337945" y="0"/>
            <a:ext cx="8872855" cy="637309"/>
          </a:xfrm>
          <a:solidFill>
            <a:schemeClr val="accent5"/>
          </a:solidFill>
        </p:spPr>
        <p:txBody>
          <a:bodyPr vert="horz" wrap="square" lIns="91440" tIns="45720" rIns="91440" bIns="45720" anchor="ctr" anchorCtr="0"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2"/>
                </a:solidFill>
              </a:rPr>
              <a:t>What is disability _ ICF</a:t>
            </a:r>
            <a:endParaRPr sz="3200" b="1" dirty="0">
              <a:solidFill>
                <a:schemeClr val="bg2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11"/>
          </p:nvPr>
        </p:nvSpPr>
        <p:spPr>
          <a:noFill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Jean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Baptiste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Sagahutu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460" name="Content Placeholder 5" descr="Image result for International classification of functioning disability and health image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95055" y="1"/>
            <a:ext cx="7403550" cy="5841794"/>
          </a:xfrm>
        </p:spPr>
      </p:pic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825910" y="5663852"/>
            <a:ext cx="10756490" cy="138499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 smtClean="0"/>
              <a:t>Persons with disabilities as those who have ‘long-term physical, mental, intellectual or sensory impairments which in interaction with various barriers may hinder their full and effective participation in society on an equal basis with others’ (UNCRPD, 2006; p.4).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22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672" y="0"/>
            <a:ext cx="10741891" cy="979056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Barriers </a:t>
            </a:r>
            <a:r>
              <a:rPr lang="en-US" sz="3600" b="1" dirty="0">
                <a:solidFill>
                  <a:schemeClr val="bg1"/>
                </a:solidFill>
                <a:latin typeface="+mn-lt"/>
              </a:rPr>
              <a:t>preventing people with disabilities from fully embracing their </a:t>
            </a:r>
            <a:r>
              <a:rPr lang="en-US" sz="3600" b="1" dirty="0" smtClean="0">
                <a:solidFill>
                  <a:schemeClr val="bg1"/>
                </a:solidFill>
                <a:latin typeface="+mn-lt"/>
              </a:rPr>
              <a:t>identity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909"/>
            <a:ext cx="10515600" cy="4930054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UNCRPD Articles Supporting Identity</a:t>
            </a:r>
          </a:p>
          <a:p>
            <a:r>
              <a:rPr lang="en-US" sz="2600" b="1" dirty="0" smtClean="0"/>
              <a:t>Article 3: </a:t>
            </a:r>
            <a:r>
              <a:rPr lang="en-US" sz="2600" dirty="0" smtClean="0"/>
              <a:t>General Principles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Respect for inherent dignity, individual autonomy, and freedom to make one’s own choices.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Encourages self-determination, crucial for embracing identity.</a:t>
            </a:r>
          </a:p>
          <a:p>
            <a:r>
              <a:rPr lang="en-US" sz="2600" b="1" dirty="0" smtClean="0"/>
              <a:t>Article 5: </a:t>
            </a:r>
            <a:r>
              <a:rPr lang="en-US" sz="2600" dirty="0" smtClean="0"/>
              <a:t>Equality and Non-discrimination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Everyone is equal before the law → fosters an environment where disabled identities are valued, not marginalized (in education, health, employment,…)</a:t>
            </a:r>
          </a:p>
          <a:p>
            <a:r>
              <a:rPr lang="en-US" sz="2600" b="1" dirty="0" smtClean="0"/>
              <a:t>Article 21: </a:t>
            </a:r>
            <a:r>
              <a:rPr lang="en-US" sz="2600" dirty="0" smtClean="0"/>
              <a:t>Freedom of Expression and Opinion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Right to express cultural and personal identity without censorship.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Includes access to communication and advocacy.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D67F-118A-4B63-81CF-7B50BA1C2516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8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836" y="365125"/>
            <a:ext cx="10861964" cy="770947"/>
          </a:xfrm>
          <a:solidFill>
            <a:schemeClr val="accent5"/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Barriers …..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4691"/>
            <a:ext cx="10515600" cy="4782272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Societal Barriers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/>
              <a:t>Ableism:</a:t>
            </a:r>
            <a:r>
              <a:rPr lang="en-US" sz="2000" dirty="0" smtClean="0"/>
              <a:t> This is the most fundamental barrier, comprising prejudice, discrimination, and social opposition against people with disabilities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/>
              <a:t>Attitudinal Barriers: </a:t>
            </a:r>
            <a:r>
              <a:rPr lang="en-US" sz="2000" dirty="0" smtClean="0"/>
              <a:t>Negative attitudes and misconceptions held by individuals and society as a whole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/>
              <a:t>Communication Barriers: </a:t>
            </a:r>
            <a:r>
              <a:rPr lang="en-US" sz="2000" dirty="0" smtClean="0"/>
              <a:t>Difficulties in exchanging information due to disabilities affecting hearing, speaking, reading, writing, and/or understanding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/>
              <a:t>Social Barriers: </a:t>
            </a:r>
            <a:r>
              <a:rPr lang="en-US" sz="2000" dirty="0" smtClean="0"/>
              <a:t>Conditions in which people are born, grow, live, learn, work, and age that contribute to decreased functioning and limit participation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r>
              <a:rPr lang="en-US" sz="2400" b="1" dirty="0" smtClean="0"/>
              <a:t>Environmental Barriers: </a:t>
            </a:r>
            <a:r>
              <a:rPr lang="en-US" sz="2400" dirty="0" smtClean="0"/>
              <a:t>Physical Inaccessibility, Policy Barriers,</a:t>
            </a:r>
          </a:p>
          <a:p>
            <a:r>
              <a:rPr lang="en-US" sz="2400" b="1" dirty="0" smtClean="0"/>
              <a:t>Internal Barriers: </a:t>
            </a:r>
            <a:r>
              <a:rPr lang="en-US" sz="2400" dirty="0" smtClean="0"/>
              <a:t>Fear of Stigma and Discrimination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D67F-118A-4B63-81CF-7B50BA1C2516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79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5490"/>
            <a:ext cx="10439400" cy="628074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Social </a:t>
            </a:r>
            <a:r>
              <a:rPr lang="en-US" sz="3600" b="1" dirty="0">
                <a:solidFill>
                  <a:schemeClr val="bg1"/>
                </a:solidFill>
              </a:rPr>
              <a:t>stigma, discrimination, and lack of</a:t>
            </a:r>
            <a:r>
              <a:rPr lang="en-US" sz="3600" b="1" dirty="0"/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representation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836" y="1293091"/>
            <a:ext cx="10039928" cy="488387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ocial stigma, discrimination, and lack of representation are significant interlocking barriers making it difficult for persons with disabilities to fully embrace their identity</a:t>
            </a:r>
          </a:p>
          <a:p>
            <a:r>
              <a:rPr lang="en-US" sz="2400" dirty="0" smtClean="0"/>
              <a:t>Social Stigma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Stereotyping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Internalized Stigma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Social Avoidance</a:t>
            </a:r>
          </a:p>
          <a:p>
            <a:r>
              <a:rPr lang="en-US" sz="2400" dirty="0" smtClean="0"/>
              <a:t>Discrimination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Direct Discrimination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Indirect Discrimination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Systemic Discrimination</a:t>
            </a:r>
          </a:p>
          <a:p>
            <a:r>
              <a:rPr lang="en-US" sz="2400" dirty="0" smtClean="0"/>
              <a:t>Lack </a:t>
            </a:r>
            <a:r>
              <a:rPr lang="en-US" sz="2400" dirty="0"/>
              <a:t>of </a:t>
            </a:r>
            <a:r>
              <a:rPr lang="en-US" sz="2400" dirty="0" smtClean="0"/>
              <a:t>representation: "Nothing About Us Without Us"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D67F-118A-4B63-81CF-7B50BA1C2516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1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418" y="157018"/>
            <a:ext cx="11000509" cy="720437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>
                <a:solidFill>
                  <a:schemeClr val="bg1"/>
                </a:solidFill>
              </a:rPr>
              <a:t>Psychological </a:t>
            </a:r>
            <a:r>
              <a:rPr lang="en-US" sz="3600" b="1" dirty="0">
                <a:solidFill>
                  <a:schemeClr val="bg1"/>
                </a:solidFill>
              </a:rPr>
              <a:t>and cultural factors affecting </a:t>
            </a:r>
            <a:r>
              <a:rPr lang="en-US" sz="3600" b="1" dirty="0" smtClean="0">
                <a:solidFill>
                  <a:schemeClr val="bg1"/>
                </a:solidFill>
              </a:rPr>
              <a:t>self-acceptance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Psychological and cultural factors intricately shape an individual's journey toward self-acceptance, particularly for those navigating the complexities of disability.</a:t>
            </a:r>
          </a:p>
          <a:p>
            <a:r>
              <a:rPr lang="en-US" sz="2600" dirty="0" smtClean="0"/>
              <a:t>These factors can either facilitate a positive integration of identity or create significant barriers: </a:t>
            </a:r>
          </a:p>
          <a:p>
            <a:pPr marL="0" indent="0">
              <a:buNone/>
            </a:pPr>
            <a:endParaRPr lang="en-US" sz="2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Psychological Factors: Self-Esteem/Self-Acceptance, Self-Concept, Coping Mechanisms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Cultural Factors: Cultural Norms and Values, Language and Terminology, Access to Support and Resources, Intersectionality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u="sng" dirty="0" smtClean="0"/>
              <a:t>Note: </a:t>
            </a:r>
          </a:p>
          <a:p>
            <a:pPr lvl="1"/>
            <a:r>
              <a:rPr lang="en-US" dirty="0" smtClean="0"/>
              <a:t>Self-acceptance for individuals with disabilities is a dynamic process influenced by a complex interplay of psychological and cultural factors. </a:t>
            </a:r>
          </a:p>
          <a:p>
            <a:pPr lvl="1"/>
            <a:r>
              <a:rPr lang="en-US" dirty="0" smtClean="0"/>
              <a:t>Fostering self-acceptance requires addressing internal beliefs and promoting a cultural environment that values inclusivity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D67F-118A-4B63-81CF-7B50BA1C2516}" type="datetime1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Assoc. Prof. Jean Baptiste Sagahutu  UR-CMHS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0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466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Office Theme</vt:lpstr>
      <vt:lpstr>  Key Challenges in Embracing Disability Identity </vt:lpstr>
      <vt:lpstr>What is disability _ ICF</vt:lpstr>
      <vt:lpstr>  Barriers preventing people with disabilities from fully embracing their identity  </vt:lpstr>
      <vt:lpstr>Barriers …..</vt:lpstr>
      <vt:lpstr>  Social stigma, discrimination, and lack of representation </vt:lpstr>
      <vt:lpstr> Psychological and cultural factors affecting self-acceptance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Challenges in Embracing Disability Identity</dc:title>
  <dc:creator>PC</dc:creator>
  <cp:lastModifiedBy>PC</cp:lastModifiedBy>
  <cp:revision>14</cp:revision>
  <dcterms:created xsi:type="dcterms:W3CDTF">2025-04-17T16:35:17Z</dcterms:created>
  <dcterms:modified xsi:type="dcterms:W3CDTF">2025-04-18T13:43:20Z</dcterms:modified>
</cp:coreProperties>
</file>